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43"/>
  </p:notesMasterIdLst>
  <p:handoutMasterIdLst>
    <p:handoutMasterId r:id="rId44"/>
  </p:handoutMasterIdLst>
  <p:sldIdLst>
    <p:sldId id="264" r:id="rId2"/>
    <p:sldId id="275" r:id="rId3"/>
    <p:sldId id="308" r:id="rId4"/>
    <p:sldId id="287" r:id="rId5"/>
    <p:sldId id="307" r:id="rId6"/>
    <p:sldId id="312" r:id="rId7"/>
    <p:sldId id="310" r:id="rId8"/>
    <p:sldId id="313" r:id="rId9"/>
    <p:sldId id="304" r:id="rId10"/>
    <p:sldId id="272" r:id="rId11"/>
    <p:sldId id="279" r:id="rId12"/>
    <p:sldId id="285" r:id="rId13"/>
    <p:sldId id="284" r:id="rId14"/>
    <p:sldId id="282" r:id="rId15"/>
    <p:sldId id="283" r:id="rId16"/>
    <p:sldId id="288" r:id="rId17"/>
    <p:sldId id="277" r:id="rId18"/>
    <p:sldId id="276" r:id="rId19"/>
    <p:sldId id="278" r:id="rId20"/>
    <p:sldId id="289" r:id="rId21"/>
    <p:sldId id="291" r:id="rId22"/>
    <p:sldId id="292" r:id="rId23"/>
    <p:sldId id="306" r:id="rId24"/>
    <p:sldId id="297" r:id="rId25"/>
    <p:sldId id="298" r:id="rId26"/>
    <p:sldId id="299" r:id="rId27"/>
    <p:sldId id="300" r:id="rId28"/>
    <p:sldId id="301" r:id="rId29"/>
    <p:sldId id="302" r:id="rId30"/>
    <p:sldId id="290" r:id="rId31"/>
    <p:sldId id="314" r:id="rId32"/>
    <p:sldId id="315" r:id="rId33"/>
    <p:sldId id="317" r:id="rId34"/>
    <p:sldId id="316" r:id="rId35"/>
    <p:sldId id="260" r:id="rId36"/>
    <p:sldId id="270" r:id="rId37"/>
    <p:sldId id="273" r:id="rId38"/>
    <p:sldId id="271" r:id="rId39"/>
    <p:sldId id="274" r:id="rId40"/>
    <p:sldId id="265" r:id="rId41"/>
    <p:sldId id="269" r:id="rId42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23E1A"/>
    <a:srgbClr val="393939"/>
    <a:srgbClr val="888888"/>
    <a:srgbClr val="E6E6E6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481" autoAdjust="0"/>
  </p:normalViewPr>
  <p:slideViewPr>
    <p:cSldViewPr showGuides="1">
      <p:cViewPr varScale="1">
        <p:scale>
          <a:sx n="63" d="100"/>
          <a:sy n="63" d="100"/>
        </p:scale>
        <p:origin x="1252" y="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2021/5/12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2021/5/12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讓市場決定價格</a:t>
            </a:r>
            <a:endParaRPr lang="en-US" altLang="zh-TW" dirty="0" smtClean="0"/>
          </a:p>
          <a:p>
            <a:r>
              <a:rPr lang="zh-TW" altLang="en-US" dirty="0" smtClean="0"/>
              <a:t>打造競標酷東西的網站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97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40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一班民眾無法參與 利用這個平台打造線上拍賣會</a:t>
            </a:r>
            <a:r>
              <a:rPr lang="zh-TW" altLang="en-US" dirty="0" smtClean="0"/>
              <a:t>功能 </a:t>
            </a:r>
            <a:r>
              <a:rPr lang="zh-TW" altLang="en-US" dirty="0" smtClean="0">
                <a:solidFill>
                  <a:schemeClr val="bg1"/>
                </a:solidFill>
              </a:rPr>
              <a:t>讓使用者體驗即時與人競價 也能買到酷東西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61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打造販賣酷東西的電商平台，結合競標商品與拍賣會兩種購物形式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讓使用者在同一個網站上體驗兩種不同的購物模式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26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3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70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介紹我們網站競標跟拍賣會的流程 首先是競標的部分</a:t>
            </a:r>
            <a:endParaRPr lang="en-US" altLang="zh-TW" dirty="0" smtClean="0"/>
          </a:p>
          <a:p>
            <a:r>
              <a:rPr lang="zh-TW" altLang="en-US" dirty="0" smtClean="0"/>
              <a:t>每件商品都有起標價、每標價格、直購價與競標截止日</a:t>
            </a:r>
            <a:endParaRPr lang="en-US" altLang="zh-TW" dirty="0" smtClean="0"/>
          </a:p>
          <a:p>
            <a:r>
              <a:rPr lang="zh-TW" altLang="en-US" dirty="0" smtClean="0"/>
              <a:t>今天這件商品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元起標 所以可以以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元下標</a:t>
            </a:r>
            <a:endParaRPr lang="en-US" altLang="zh-TW" dirty="0" smtClean="0"/>
          </a:p>
          <a:p>
            <a:r>
              <a:rPr lang="zh-TW" altLang="en-US" dirty="0" smtClean="0"/>
              <a:t>也可以以每標價格的倍數下標</a:t>
            </a:r>
            <a:endParaRPr lang="en-US" altLang="zh-TW" dirty="0" smtClean="0"/>
          </a:p>
          <a:p>
            <a:r>
              <a:rPr lang="zh-TW" altLang="en-US" dirty="0" smtClean="0"/>
              <a:t>上一標</a:t>
            </a:r>
            <a:r>
              <a:rPr lang="en-US" altLang="zh-TW" dirty="0" smtClean="0"/>
              <a:t>+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+(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54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介紹我們網站競標跟拍賣會的流程 首先是競標的部分</a:t>
            </a:r>
            <a:endParaRPr lang="en-US" altLang="zh-TW" dirty="0" smtClean="0"/>
          </a:p>
          <a:p>
            <a:r>
              <a:rPr lang="zh-TW" altLang="en-US" dirty="0" smtClean="0"/>
              <a:t>每件商品都有起標價、每標價格、直購價與競標截止日</a:t>
            </a:r>
            <a:endParaRPr lang="en-US" altLang="zh-TW" dirty="0" smtClean="0"/>
          </a:p>
          <a:p>
            <a:r>
              <a:rPr lang="zh-TW" altLang="en-US" dirty="0" smtClean="0"/>
              <a:t>今天這件商品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元起標 所以可以以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元下標</a:t>
            </a:r>
            <a:endParaRPr lang="en-US" altLang="zh-TW" dirty="0" smtClean="0"/>
          </a:p>
          <a:p>
            <a:r>
              <a:rPr lang="zh-TW" altLang="en-US" dirty="0" smtClean="0"/>
              <a:t>也可以以每標價格的倍數下標</a:t>
            </a:r>
            <a:endParaRPr lang="en-US" altLang="zh-TW" dirty="0" smtClean="0"/>
          </a:p>
          <a:p>
            <a:r>
              <a:rPr lang="zh-TW" altLang="en-US" dirty="0" smtClean="0"/>
              <a:t>上一標</a:t>
            </a:r>
            <a:r>
              <a:rPr lang="en-US" altLang="zh-TW" dirty="0" smtClean="0"/>
              <a:t>+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+(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140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介紹我們網站競標跟拍賣會的流程 首先是競標的部分</a:t>
            </a:r>
            <a:endParaRPr lang="en-US" altLang="zh-TW" dirty="0" smtClean="0"/>
          </a:p>
          <a:p>
            <a:r>
              <a:rPr lang="zh-TW" altLang="en-US" dirty="0" smtClean="0"/>
              <a:t>每件商品都有起標價、每標價格、直購價與競標截止日</a:t>
            </a:r>
            <a:endParaRPr lang="en-US" altLang="zh-TW" dirty="0" smtClean="0"/>
          </a:p>
          <a:p>
            <a:r>
              <a:rPr lang="zh-TW" altLang="en-US" dirty="0" smtClean="0"/>
              <a:t>今天這件商品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元起標 所以可以以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元下標</a:t>
            </a:r>
            <a:endParaRPr lang="en-US" altLang="zh-TW" dirty="0" smtClean="0"/>
          </a:p>
          <a:p>
            <a:r>
              <a:rPr lang="zh-TW" altLang="en-US" dirty="0" smtClean="0"/>
              <a:t>也可以以每標價格的倍數下標</a:t>
            </a:r>
            <a:endParaRPr lang="en-US" altLang="zh-TW" dirty="0" smtClean="0"/>
          </a:p>
          <a:p>
            <a:r>
              <a:rPr lang="zh-TW" altLang="en-US" dirty="0" smtClean="0"/>
              <a:t>上一標</a:t>
            </a:r>
            <a:r>
              <a:rPr lang="en-US" altLang="zh-TW" dirty="0" smtClean="0"/>
              <a:t>+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+(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71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62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8"/>
            <a:ext cx="9906000" cy="6839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"/>
          <p:cNvSpPr/>
          <p:nvPr/>
        </p:nvSpPr>
        <p:spPr>
          <a:xfrm>
            <a:off x="4953000" y="1039862"/>
            <a:ext cx="4545409" cy="47752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68790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219"/>
          </a:p>
        </p:txBody>
      </p:sp>
      <p:sp>
        <p:nvSpPr>
          <p:cNvPr id="54" name="矩形"/>
          <p:cNvSpPr/>
          <p:nvPr/>
        </p:nvSpPr>
        <p:spPr>
          <a:xfrm>
            <a:off x="409868" y="533524"/>
            <a:ext cx="4546014" cy="5790952"/>
          </a:xfrm>
          <a:prstGeom prst="rect">
            <a:avLst/>
          </a:prstGeom>
          <a:solidFill>
            <a:schemeClr val="accent1">
              <a:hueOff val="129105"/>
              <a:satOff val="4094"/>
              <a:lumOff val="-169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68790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219"/>
          </a:p>
        </p:txBody>
      </p:sp>
      <p:sp>
        <p:nvSpPr>
          <p:cNvPr id="55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836249" y="1838876"/>
            <a:ext cx="8232371" cy="3478089"/>
          </a:xfrm>
          <a:prstGeom prst="rect">
            <a:avLst/>
          </a:prstGeom>
        </p:spPr>
        <p:txBody>
          <a:bodyPr numCol="2" spcCol="2314058" anchor="t"/>
          <a:lstStyle>
            <a:lvl1pPr marL="180600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3612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5418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7224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903002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893110" y="6565900"/>
            <a:ext cx="124940" cy="1714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93157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"/>
          <p:cNvSpPr/>
          <p:nvPr/>
        </p:nvSpPr>
        <p:spPr>
          <a:xfrm>
            <a:off x="409869" y="533524"/>
            <a:ext cx="9091422" cy="5790952"/>
          </a:xfrm>
          <a:prstGeom prst="rect">
            <a:avLst/>
          </a:prstGeom>
          <a:solidFill>
            <a:schemeClr val="accent2">
              <a:hueOff val="397434"/>
              <a:satOff val="-5190"/>
              <a:lumOff val="135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68790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219"/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835819" y="1616043"/>
            <a:ext cx="8234363" cy="422974"/>
          </a:xfrm>
          <a:prstGeom prst="rect">
            <a:avLst/>
          </a:prstGeom>
        </p:spPr>
        <p:txBody>
          <a:bodyPr/>
          <a:lstStyle/>
          <a:p>
            <a:r>
              <a:t>幻燈片子標題</a:t>
            </a:r>
          </a:p>
        </p:txBody>
      </p:sp>
      <p:sp>
        <p:nvSpPr>
          <p:cNvPr id="44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835819" y="530349"/>
            <a:ext cx="8234363" cy="1139701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332"/>
            </a:lvl1pPr>
          </a:lstStyle>
          <a:p>
            <a:r>
              <a:t>幻燈片標題</a:t>
            </a:r>
          </a:p>
        </p:txBody>
      </p:sp>
      <p:sp>
        <p:nvSpPr>
          <p:cNvPr id="45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835265" y="2323505"/>
            <a:ext cx="8235470" cy="3478684"/>
          </a:xfrm>
          <a:prstGeom prst="rect">
            <a:avLst/>
          </a:prstGeom>
        </p:spPr>
        <p:txBody>
          <a:bodyPr anchor="t"/>
          <a:lstStyle>
            <a:lvl1pPr marL="180600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3612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5418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7224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903002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97575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4953000" y="-770403"/>
            <a:ext cx="4545409" cy="83915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矩形"/>
          <p:cNvSpPr/>
          <p:nvPr/>
        </p:nvSpPr>
        <p:spPr>
          <a:xfrm>
            <a:off x="409888" y="532408"/>
            <a:ext cx="9086224" cy="579318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68790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219"/>
          </a:p>
        </p:txBody>
      </p:sp>
      <p:sp>
        <p:nvSpPr>
          <p:cNvPr id="3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32631" y="5614881"/>
            <a:ext cx="3900488" cy="422974"/>
          </a:xfrm>
          <a:prstGeom prst="rect">
            <a:avLst/>
          </a:prstGeom>
        </p:spPr>
        <p:txBody>
          <a:bodyPr/>
          <a:lstStyle/>
          <a:p>
            <a:r>
              <a:t>作者和日期</a:t>
            </a:r>
          </a:p>
        </p:txBody>
      </p:sp>
      <p:sp>
        <p:nvSpPr>
          <p:cNvPr id="34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732631" y="2241550"/>
            <a:ext cx="3900488" cy="20955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4876"/>
            </a:lvl1pPr>
          </a:lstStyle>
          <a:p>
            <a:r>
              <a:t>幻燈片標題</a:t>
            </a:r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891087" y="6565900"/>
            <a:ext cx="124940" cy="1714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97072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7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3971" y="2307920"/>
            <a:ext cx="4232920" cy="72008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8000" dirty="0" err="1" smtClean="0">
                <a:solidFill>
                  <a:srgbClr val="FFFFFF"/>
                </a:solidFill>
                <a:latin typeface="+mj-lt"/>
                <a:cs typeface="Calibri" panose="020F0502020204030204" pitchFamily="34" charset="0"/>
              </a:rPr>
              <a:t>CoolBid</a:t>
            </a:r>
            <a:r>
              <a:rPr lang="en-US" altLang="zh-TW" sz="67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7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酷東西競標拍賣網</a:t>
            </a:r>
            <a:endParaRPr lang="zh-TW" altLang="en-US" sz="4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400944" y="4367158"/>
            <a:ext cx="9217024" cy="148522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 smtClean="0">
                <a:solidFill>
                  <a:schemeClr val="accent4"/>
                </a:solidFill>
              </a:rPr>
              <a:t>: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 第四組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 smtClean="0">
                <a:solidFill>
                  <a:schemeClr val="accent4"/>
                </a:solidFill>
              </a:rPr>
              <a:t>: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 陳國銓、陳品瑋、陳柔慈、夏宜甄、陳維婷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老師、陳思方老師、何柏杰老師、錢達智老師</a:t>
            </a:r>
            <a:endParaRPr lang="zh-TW" altLang="en-US" sz="2400" b="0" dirty="0">
              <a:solidFill>
                <a:schemeClr val="accent4"/>
              </a:solidFill>
            </a:endParaRPr>
          </a:p>
        </p:txBody>
      </p:sp>
      <p:pic>
        <p:nvPicPr>
          <p:cNvPr id="4" name="202101_DowJones_Fashion.jpeg" descr="202101_DowJones_Fashion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90456" l="800" r="99100">
                        <a14:foregroundMark x1="20000" y1="16321" x2="21900" y2="17012"/>
                        <a14:foregroundMark x1="20700" y1="24481" x2="22500" y2="24481"/>
                        <a14:foregroundMark x1="20400" y1="18119" x2="23300" y2="17842"/>
                        <a14:foregroundMark x1="19600" y1="23651" x2="19600" y2="23651"/>
                        <a14:foregroundMark x1="17400" y1="39281" x2="17400" y2="39281"/>
                        <a14:foregroundMark x1="14000" y1="39281" x2="14000" y2="39281"/>
                        <a14:foregroundMark x1="19100" y1="32089" x2="19100" y2="32089"/>
                        <a14:foregroundMark x1="81700" y1="22268" x2="81700" y2="22268"/>
                        <a14:foregroundMark x1="75600" y1="17704" x2="75600" y2="17704"/>
                        <a14:foregroundMark x1="84000" y1="27386" x2="84000" y2="27386"/>
                        <a14:foregroundMark x1="83600" y1="30982" x2="83600" y2="30982"/>
                        <a14:foregroundMark x1="81500" y1="30982" x2="81500" y2="30982"/>
                        <a14:foregroundMark x1="84200" y1="35546" x2="84200" y2="35546"/>
                        <a14:foregroundMark x1="89300" y1="34163" x2="89300" y2="34163"/>
                        <a14:foregroundMark x1="85900" y1="39142" x2="90600" y2="38866"/>
                        <a14:foregroundMark x1="92200" y1="64315" x2="92600" y2="64315"/>
                        <a14:foregroundMark x1="95700" y1="63485" x2="95700" y2="63485"/>
                        <a14:foregroundMark x1="80500" y1="77040" x2="80500" y2="77040"/>
                        <a14:foregroundMark x1="46700" y1="74550" x2="46700" y2="74550"/>
                        <a14:foregroundMark x1="35100" y1="74827" x2="35100" y2="74827"/>
                        <a14:foregroundMark x1="43100" y1="73997" x2="43100" y2="73997"/>
                        <a14:foregroundMark x1="44400" y1="73721" x2="44400" y2="73721"/>
                        <a14:foregroundMark x1="47200" y1="69710" x2="47200" y2="69710"/>
                        <a14:foregroundMark x1="56000" y1="73997" x2="56000" y2="73997"/>
                        <a14:foregroundMark x1="65500" y1="76487" x2="65500" y2="76487"/>
                        <a14:foregroundMark x1="64900" y1="78147" x2="64900" y2="78147"/>
                        <a14:foregroundMark x1="70700" y1="77870" x2="70700" y2="77870"/>
                        <a14:foregroundMark x1="75200" y1="75934" x2="75200" y2="75934"/>
                        <a14:foregroundMark x1="78300" y1="75242" x2="78300" y2="75242"/>
                        <a14:foregroundMark x1="81500" y1="73997" x2="81500" y2="73997"/>
                        <a14:foregroundMark x1="86700" y1="78976" x2="86700" y2="78976"/>
                        <a14:foregroundMark x1="86900" y1="83541" x2="86900" y2="83541"/>
                        <a14:foregroundMark x1="81700" y1="83402" x2="81700" y2="83402"/>
                        <a14:foregroundMark x1="88900" y1="84232" x2="88900" y2="84232"/>
                        <a14:foregroundMark x1="91200" y1="84509" x2="91200" y2="84509"/>
                        <a14:foregroundMark x1="96900" y1="79391" x2="96900" y2="79391"/>
                        <a14:foregroundMark x1="99100" y1="77593" x2="99100" y2="77593"/>
                        <a14:foregroundMark x1="94900" y1="78838" x2="94900" y2="78838"/>
                        <a14:foregroundMark x1="96400" y1="77870" x2="96400" y2="77870"/>
                        <a14:foregroundMark x1="94700" y1="81189" x2="94700" y2="81189"/>
                        <a14:foregroundMark x1="86700" y1="87690" x2="86700" y2="87690"/>
                        <a14:foregroundMark x1="82100" y1="87137" x2="82100" y2="87137"/>
                        <a14:foregroundMark x1="84400" y1="88658" x2="84400" y2="88658"/>
                        <a14:foregroundMark x1="96600" y1="80498" x2="96600" y2="80498"/>
                        <a14:foregroundMark x1="98300" y1="78423" x2="98300" y2="78423"/>
                        <a14:foregroundMark x1="97800" y1="86445" x2="97800" y2="86445"/>
                        <a14:foregroundMark x1="98500" y1="88105" x2="98500" y2="88105"/>
                        <a14:foregroundMark x1="33800" y1="78976" x2="33800" y2="78976"/>
                        <a14:foregroundMark x1="28800" y1="76487" x2="28800" y2="76487"/>
                        <a14:foregroundMark x1="34100" y1="73721" x2="34100" y2="73721"/>
                        <a14:foregroundMark x1="41000" y1="69156" x2="41000" y2="69156"/>
                        <a14:foregroundMark x1="29300" y1="69018" x2="29300" y2="69018"/>
                        <a14:foregroundMark x1="18100" y1="66667" x2="18100" y2="66667"/>
                        <a14:foregroundMark x1="16600" y1="65284" x2="16600" y2="65284"/>
                        <a14:foregroundMark x1="10900" y1="63624" x2="10900" y2="63624"/>
                        <a14:foregroundMark x1="9300" y1="64730" x2="9300" y2="64730"/>
                        <a14:foregroundMark x1="7600" y1="52697" x2="7600" y2="52697"/>
                        <a14:foregroundMark x1="9700" y1="50761" x2="9700" y2="50761"/>
                        <a14:foregroundMark x1="23100" y1="87690" x2="23100" y2="87690"/>
                        <a14:foregroundMark x1="21600" y1="86999" x2="21600" y2="86999"/>
                        <a14:foregroundMark x1="26200" y1="87967" x2="26200" y2="87967"/>
                        <a14:foregroundMark x1="24800" y1="87967" x2="24800" y2="87967"/>
                        <a14:foregroundMark x1="35900" y1="87690" x2="35900" y2="87690"/>
                        <a14:foregroundMark x1="40600" y1="87552" x2="40600" y2="87552"/>
                        <a14:foregroundMark x1="49900" y1="88658" x2="49900" y2="88658"/>
                        <a14:foregroundMark x1="45300" y1="86860" x2="45300" y2="86860"/>
                        <a14:foregroundMark x1="27000" y1="82158" x2="27000" y2="82158"/>
                        <a14:foregroundMark x1="10100" y1="80221" x2="10100" y2="80221"/>
                        <a14:foregroundMark x1="11600" y1="77593" x2="11600" y2="77593"/>
                        <a14:foregroundMark x1="10700" y1="75519" x2="10700" y2="75519"/>
                        <a14:foregroundMark x1="9000" y1="75795" x2="9000" y2="75795"/>
                        <a14:foregroundMark x1="6700" y1="75795" x2="6700" y2="75795"/>
                        <a14:foregroundMark x1="8400" y1="74965" x2="8400" y2="74965"/>
                        <a14:foregroundMark x1="15100" y1="74827" x2="15100" y2="74827"/>
                        <a14:foregroundMark x1="27800" y1="68880" x2="27800" y2="68880"/>
                        <a14:foregroundMark x1="5100" y1="75934" x2="5100" y2="75934"/>
                        <a14:foregroundMark x1="3800" y1="72476" x2="3800" y2="72476"/>
                        <a14:foregroundMark x1="800" y1="71369" x2="800" y2="71369"/>
                        <a14:foregroundMark x1="8500" y1="73721" x2="8500" y2="73721"/>
                        <a14:foregroundMark x1="4400" y1="72614" x2="4400" y2="72614"/>
                        <a14:foregroundMark x1="1900" y1="72337" x2="1900" y2="72337"/>
                        <a14:foregroundMark x1="1400" y1="71093" x2="1400" y2="71093"/>
                        <a14:foregroundMark x1="5400" y1="77593" x2="5400" y2="77593"/>
                        <a14:foregroundMark x1="23700" y1="69986" x2="23700" y2="69986"/>
                        <a14:foregroundMark x1="15800" y1="70678" x2="15800" y2="70678"/>
                        <a14:foregroundMark x1="28800" y1="72476" x2="28800" y2="72476"/>
                        <a14:foregroundMark x1="44200" y1="90456" x2="44200" y2="90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5631" y="1050682"/>
            <a:ext cx="4473798" cy="3234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oolbid_logo-02-01.png" descr="coolbid_logo-02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705692"/>
              </p:ext>
            </p:extLst>
          </p:nvPr>
        </p:nvGraphicFramePr>
        <p:xfrm>
          <a:off x="257856" y="1628800"/>
          <a:ext cx="9390288" cy="417646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34757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234757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234757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234757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</a:tblGrid>
              <a:tr h="104971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 err="1">
                          <a:solidFill>
                            <a:srgbClr val="FFFFFF"/>
                          </a:solidFill>
                        </a:rPr>
                        <a:t>競標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 err="1">
                          <a:solidFill>
                            <a:srgbClr val="FFFFFF"/>
                          </a:solidFill>
                        </a:rPr>
                        <a:t>拍賣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 err="1">
                          <a:solidFill>
                            <a:srgbClr val="FFFFFF"/>
                          </a:solidFill>
                        </a:rPr>
                        <a:t>會員中心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 err="1">
                          <a:solidFill>
                            <a:srgbClr val="FFFFFF"/>
                          </a:solidFill>
                        </a:rPr>
                        <a:t>賣家後台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31267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搜尋商品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商品篩選排序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商品資訊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商品競標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商品出價紀錄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倒數計時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即時多人出價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互動聊天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會員資料編輯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地址帳戶新增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收藏喜愛商品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查看購買紀錄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修改賣場資訊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查看商品狀態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商品編輯上架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買家訂單出貨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144016"/>
            <a:ext cx="9906000" cy="764704"/>
          </a:xfrm>
        </p:spPr>
        <p:txBody>
          <a:bodyPr/>
          <a:lstStyle/>
          <a:p>
            <a:r>
              <a:rPr lang="zh-TW" altLang="en-US" dirty="0" smtClean="0"/>
              <a:t>網站架構</a:t>
            </a:r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378" y="2194469"/>
            <a:ext cx="3246180" cy="31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496" y="3380048"/>
            <a:ext cx="2208005" cy="23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圖說文字 4"/>
          <p:cNvSpPr/>
          <p:nvPr/>
        </p:nvSpPr>
        <p:spPr>
          <a:xfrm>
            <a:off x="560512" y="2057687"/>
            <a:ext cx="1409043" cy="943677"/>
          </a:xfrm>
          <a:prstGeom prst="wedgeRoundRectCallout">
            <a:avLst>
              <a:gd name="adj1" fmla="val -927"/>
              <a:gd name="adj2" fmla="val 784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endParaRPr lang="zh-TW" altLang="en-US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6681192" y="1772816"/>
            <a:ext cx="2952327" cy="1228548"/>
          </a:xfrm>
          <a:prstGeom prst="wedgeRoundRectCallout">
            <a:avLst>
              <a:gd name="adj1" fmla="val 9506"/>
              <a:gd name="adj2" fmla="val 8253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$500</a:t>
            </a:r>
          </a:p>
          <a:p>
            <a:pPr algn="ctr"/>
            <a:r>
              <a:rPr lang="en-US" altLang="zh-TW" sz="2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60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</a:t>
            </a:r>
            <a:endParaRPr lang="en-US" altLang="zh-TW" sz="2600" dirty="0">
              <a:solidFill>
                <a:srgbClr val="323E1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600" dirty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*3)</a:t>
            </a:r>
            <a:endParaRPr lang="zh-TW" altLang="en-US" sz="2600" dirty="0">
              <a:solidFill>
                <a:srgbClr val="323E1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3461606"/>
            <a:ext cx="2131564" cy="22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6094" y="909388"/>
            <a:ext cx="2695463" cy="12926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每標價格：</a:t>
            </a:r>
            <a:r>
              <a:rPr lang="en-US" altLang="zh-TW" sz="195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直購價：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截止日：</a:t>
            </a:r>
            <a:r>
              <a:rPr lang="en-US" altLang="zh-TW" sz="195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</a:t>
            </a:r>
            <a:endParaRPr lang="zh-TW" altLang="en-US" sz="19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競標</a:t>
            </a:r>
          </a:p>
        </p:txBody>
      </p:sp>
      <p:sp>
        <p:nvSpPr>
          <p:cNvPr id="4" name="矩形 3"/>
          <p:cNvSpPr/>
          <p:nvPr/>
        </p:nvSpPr>
        <p:spPr>
          <a:xfrm>
            <a:off x="2301036" y="5310125"/>
            <a:ext cx="55322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上一</a:t>
            </a:r>
            <a:r>
              <a:rPr lang="zh-TW" altLang="en-US" sz="2800" dirty="0" smtClean="0">
                <a:solidFill>
                  <a:schemeClr val="bg1"/>
                </a:solidFill>
              </a:rPr>
              <a:t>標 </a:t>
            </a:r>
            <a:r>
              <a:rPr lang="en-US" altLang="zh-TW" sz="2800" dirty="0" smtClean="0">
                <a:solidFill>
                  <a:schemeClr val="bg1"/>
                </a:solidFill>
              </a:rPr>
              <a:t>+</a:t>
            </a:r>
            <a:r>
              <a:rPr lang="zh-TW" altLang="en-US" sz="2800" dirty="0" smtClean="0">
                <a:solidFill>
                  <a:schemeClr val="bg1"/>
                </a:solidFill>
              </a:rPr>
              <a:t> 每</a:t>
            </a:r>
            <a:r>
              <a:rPr lang="zh-TW" altLang="en-US" sz="2800" dirty="0">
                <a:solidFill>
                  <a:schemeClr val="bg1"/>
                </a:solidFill>
              </a:rPr>
              <a:t>標</a:t>
            </a:r>
            <a:r>
              <a:rPr lang="zh-TW" altLang="en-US" sz="2800" dirty="0" smtClean="0">
                <a:solidFill>
                  <a:schemeClr val="bg1"/>
                </a:solidFill>
              </a:rPr>
              <a:t>價格 </a:t>
            </a:r>
            <a:r>
              <a:rPr lang="en-US" altLang="zh-TW" sz="2800" dirty="0" smtClean="0">
                <a:solidFill>
                  <a:schemeClr val="bg1"/>
                </a:solidFill>
              </a:rPr>
              <a:t>+</a:t>
            </a:r>
            <a:r>
              <a:rPr lang="zh-TW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</a:rPr>
              <a:t>(</a:t>
            </a:r>
            <a:r>
              <a:rPr lang="zh-TW" altLang="en-US" sz="2800" dirty="0">
                <a:solidFill>
                  <a:schemeClr val="bg1"/>
                </a:solidFill>
              </a:rPr>
              <a:t>每標價格</a:t>
            </a:r>
            <a:r>
              <a:rPr lang="en-US" altLang="zh-TW" sz="2800" dirty="0">
                <a:solidFill>
                  <a:schemeClr val="bg1"/>
                </a:solidFill>
              </a:rPr>
              <a:t>)</a:t>
            </a:r>
            <a:r>
              <a:rPr lang="zh-TW" altLang="en-US" sz="2800" dirty="0">
                <a:solidFill>
                  <a:schemeClr val="bg1"/>
                </a:solidFill>
              </a:rPr>
              <a:t>*</a:t>
            </a:r>
            <a:r>
              <a:rPr lang="en-US" altLang="zh-TW" sz="28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" name="右大括弧 5"/>
          <p:cNvSpPr/>
          <p:nvPr/>
        </p:nvSpPr>
        <p:spPr>
          <a:xfrm rot="5400000">
            <a:off x="3802010" y="4616209"/>
            <a:ext cx="230025" cy="2664298"/>
          </a:xfrm>
          <a:prstGeom prst="rightBrace">
            <a:avLst>
              <a:gd name="adj1" fmla="val 8333"/>
              <a:gd name="adj2" fmla="val 50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465616" y="61461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固定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pic>
        <p:nvPicPr>
          <p:cNvPr id="13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09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378" y="2194469"/>
            <a:ext cx="3246180" cy="31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496" y="3380048"/>
            <a:ext cx="2208005" cy="23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3461606"/>
            <a:ext cx="2131564" cy="22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競標</a:t>
            </a:r>
          </a:p>
        </p:txBody>
      </p:sp>
      <p:sp>
        <p:nvSpPr>
          <p:cNvPr id="13" name="矩形 12"/>
          <p:cNvSpPr/>
          <p:nvPr/>
        </p:nvSpPr>
        <p:spPr>
          <a:xfrm>
            <a:off x="3616094" y="909388"/>
            <a:ext cx="2695463" cy="12926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每標價格：</a:t>
            </a:r>
            <a:r>
              <a:rPr lang="en-US" altLang="zh-TW" sz="195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直購價：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截止日：</a:t>
            </a:r>
            <a:r>
              <a:rPr lang="en-US" altLang="zh-TW" sz="195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</a:t>
            </a:r>
            <a:endParaRPr lang="zh-TW" altLang="en-US" sz="19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01036" y="5310125"/>
            <a:ext cx="4951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上一</a:t>
            </a:r>
            <a:r>
              <a:rPr lang="zh-TW" altLang="en-US" sz="2800" dirty="0" smtClean="0">
                <a:solidFill>
                  <a:schemeClr val="bg1"/>
                </a:solidFill>
              </a:rPr>
              <a:t>標 </a:t>
            </a:r>
            <a:r>
              <a:rPr lang="en-US" altLang="zh-TW" sz="2800" dirty="0" smtClean="0">
                <a:solidFill>
                  <a:schemeClr val="bg1"/>
                </a:solidFill>
              </a:rPr>
              <a:t>+</a:t>
            </a:r>
            <a:r>
              <a:rPr lang="zh-TW" altLang="en-US" sz="2800" dirty="0" smtClean="0">
                <a:solidFill>
                  <a:schemeClr val="bg1"/>
                </a:solidFill>
              </a:rPr>
              <a:t> 每</a:t>
            </a:r>
            <a:r>
              <a:rPr lang="zh-TW" altLang="en-US" sz="2800" dirty="0">
                <a:solidFill>
                  <a:schemeClr val="bg1"/>
                </a:solidFill>
              </a:rPr>
              <a:t>標</a:t>
            </a:r>
            <a:r>
              <a:rPr lang="zh-TW" altLang="en-US" sz="2800" dirty="0" smtClean="0">
                <a:solidFill>
                  <a:schemeClr val="bg1"/>
                </a:solidFill>
              </a:rPr>
              <a:t>價格 </a:t>
            </a:r>
            <a:r>
              <a:rPr lang="en-US" altLang="zh-TW" sz="2800" dirty="0" smtClean="0">
                <a:solidFill>
                  <a:schemeClr val="bg1"/>
                </a:solidFill>
              </a:rPr>
              <a:t>+</a:t>
            </a:r>
            <a:r>
              <a:rPr lang="zh-TW" altLang="en-US" sz="2800" dirty="0" smtClean="0">
                <a:solidFill>
                  <a:schemeClr val="bg1"/>
                </a:solidFill>
              </a:rPr>
              <a:t> 任意金額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8" name="右大括弧 17"/>
          <p:cNvSpPr/>
          <p:nvPr/>
        </p:nvSpPr>
        <p:spPr>
          <a:xfrm rot="5400000">
            <a:off x="3802010" y="4616209"/>
            <a:ext cx="230025" cy="2664298"/>
          </a:xfrm>
          <a:prstGeom prst="rightBrace">
            <a:avLst>
              <a:gd name="adj1" fmla="val 8333"/>
              <a:gd name="adj2" fmla="val 50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465616" y="61461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固定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pic>
        <p:nvPicPr>
          <p:cNvPr id="14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圓角矩形圖說文字 14"/>
          <p:cNvSpPr/>
          <p:nvPr/>
        </p:nvSpPr>
        <p:spPr>
          <a:xfrm>
            <a:off x="560512" y="2057687"/>
            <a:ext cx="1409043" cy="943677"/>
          </a:xfrm>
          <a:prstGeom prst="wedgeRoundRectCallout">
            <a:avLst>
              <a:gd name="adj1" fmla="val -927"/>
              <a:gd name="adj2" fmla="val 784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$600</a:t>
            </a:r>
            <a:endParaRPr lang="zh-TW" altLang="en-US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6681192" y="1772816"/>
            <a:ext cx="2952327" cy="1228548"/>
          </a:xfrm>
          <a:prstGeom prst="wedgeRoundRectCallout">
            <a:avLst>
              <a:gd name="adj1" fmla="val 9506"/>
              <a:gd name="adj2" fmla="val 8253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$701</a:t>
            </a:r>
          </a:p>
          <a:p>
            <a:pPr algn="ctr"/>
            <a:r>
              <a:rPr lang="en-US" altLang="zh-TW" sz="2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60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</a:t>
            </a:r>
          </a:p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</a:t>
            </a:r>
            <a:endParaRPr lang="en-US" altLang="zh-TW" sz="2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96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378" y="2194469"/>
            <a:ext cx="3246180" cy="31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496" y="3380048"/>
            <a:ext cx="2208005" cy="23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3461606"/>
            <a:ext cx="2131564" cy="22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競標</a:t>
            </a:r>
          </a:p>
        </p:txBody>
      </p:sp>
      <p:sp>
        <p:nvSpPr>
          <p:cNvPr id="13" name="矩形 12"/>
          <p:cNvSpPr/>
          <p:nvPr/>
        </p:nvSpPr>
        <p:spPr>
          <a:xfrm>
            <a:off x="3616094" y="909388"/>
            <a:ext cx="2695463" cy="12926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每標價格：</a:t>
            </a:r>
            <a:r>
              <a:rPr lang="en-US" altLang="zh-TW" sz="195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直購價：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截止日：</a:t>
            </a:r>
            <a:r>
              <a:rPr lang="en-US" altLang="zh-TW" sz="195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</a:t>
            </a:r>
            <a:endParaRPr lang="zh-TW" altLang="en-US" sz="19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67997" y="5568234"/>
            <a:ext cx="5170005" cy="542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925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 </a:t>
            </a:r>
            <a:r>
              <a:rPr lang="zh-TW" altLang="en-US" sz="2925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由最高出價者得標</a:t>
            </a:r>
            <a:endParaRPr lang="zh-TW" altLang="en-US" sz="2925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圓角矩形圖說文字 13"/>
          <p:cNvSpPr/>
          <p:nvPr/>
        </p:nvSpPr>
        <p:spPr>
          <a:xfrm>
            <a:off x="560512" y="2057687"/>
            <a:ext cx="1409043" cy="943677"/>
          </a:xfrm>
          <a:prstGeom prst="wedgeRoundRectCallout">
            <a:avLst>
              <a:gd name="adj1" fmla="val -927"/>
              <a:gd name="adj2" fmla="val 784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$600</a:t>
            </a:r>
            <a:endParaRPr lang="zh-TW" altLang="en-US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6681192" y="1772816"/>
            <a:ext cx="2952327" cy="1228548"/>
          </a:xfrm>
          <a:prstGeom prst="wedgeRoundRectCallout">
            <a:avLst>
              <a:gd name="adj1" fmla="val 9506"/>
              <a:gd name="adj2" fmla="val 8253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$701</a:t>
            </a:r>
          </a:p>
          <a:p>
            <a:pPr algn="ctr"/>
            <a:r>
              <a:rPr lang="en-US" altLang="zh-TW" sz="2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60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</a:t>
            </a:r>
          </a:p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</a:t>
            </a:r>
            <a:endParaRPr lang="en-US" altLang="zh-TW" sz="2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Picture 4" descr="王冠のイラスト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6044">
            <a:off x="8107359" y="2798470"/>
            <a:ext cx="1016862" cy="8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7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8" y="1607460"/>
            <a:ext cx="3246180" cy="31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74772" y="4872642"/>
            <a:ext cx="2429881" cy="12926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每標價格：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直購價：</a:t>
            </a:r>
            <a:r>
              <a:rPr lang="en-US" altLang="zh-TW" sz="195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  <a:br>
              <a:rPr lang="en-US" altLang="zh-TW" sz="195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截止日：</a:t>
            </a:r>
            <a:r>
              <a:rPr lang="en-US" altLang="zh-TW" sz="195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</a:t>
            </a:r>
            <a:endParaRPr lang="zh-TW" altLang="en-US" sz="19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5228182" y="1284088"/>
            <a:ext cx="1409043" cy="943677"/>
          </a:xfrm>
          <a:prstGeom prst="wedgeRoundRectCallout">
            <a:avLst>
              <a:gd name="adj1" fmla="val 36136"/>
              <a:gd name="adj2" fmla="val 769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</a:p>
        </p:txBody>
      </p:sp>
      <p:pic>
        <p:nvPicPr>
          <p:cNvPr id="2050" name="Picture 2" descr="ジャージ姿で応援する人のイラスト（男性・緑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96" y="2780928"/>
            <a:ext cx="2205633" cy="23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王冠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25" y="2119112"/>
            <a:ext cx="1016862" cy="8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競標</a:t>
            </a:r>
          </a:p>
        </p:txBody>
      </p:sp>
      <p:pic>
        <p:nvPicPr>
          <p:cNvPr id="8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4736976" y="5424977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可依直購價直接購買，立即得標</a:t>
            </a:r>
          </a:p>
        </p:txBody>
      </p:sp>
    </p:spTree>
    <p:extLst>
      <p:ext uri="{BB962C8B-B14F-4D97-AF65-F5344CB8AC3E}">
        <p14:creationId xmlns:p14="http://schemas.microsoft.com/office/powerpoint/2010/main" val="20116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597468" y="1694438"/>
            <a:ext cx="1949360" cy="3482578"/>
            <a:chOff x="428255" y="1517405"/>
            <a:chExt cx="1949360" cy="3482578"/>
          </a:xfrm>
        </p:grpSpPr>
        <p:pic>
          <p:nvPicPr>
            <p:cNvPr id="5124" name="Picture 4" descr="木のハンマーのイラスト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28516">
              <a:off x="1658916" y="3647207"/>
              <a:ext cx="556909" cy="880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柔道の審判のイラスト（一本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55" y="1517405"/>
              <a:ext cx="1509117" cy="348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41" y="962634"/>
            <a:ext cx="1946368" cy="18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076411" y="1660708"/>
            <a:ext cx="1716297" cy="4675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3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</a:t>
            </a:r>
            <a:r>
              <a:rPr lang="zh-TW" altLang="en-US" sz="2438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38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en-US" altLang="zh-TW" sz="2438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1202" y="5316614"/>
            <a:ext cx="12394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秒鐘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2923752" y="3890059"/>
            <a:ext cx="6811023" cy="1915205"/>
            <a:chOff x="3002707" y="4044054"/>
            <a:chExt cx="6811023" cy="1915205"/>
          </a:xfrm>
        </p:grpSpPr>
        <p:pic>
          <p:nvPicPr>
            <p:cNvPr id="7" name="Picture 6" descr="ジャージ姿で応援する人のイラスト（男性・青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707" y="4044054"/>
              <a:ext cx="1772789" cy="1866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ジャージ姿で応援する人のイラスト（男性・緑）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951" y="4080718"/>
              <a:ext cx="1706853" cy="179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1.bp.blogspot.com/-CsehOjszIbs/Xwkf-yUi4gI/AAAAAAABZ84/FzZavcqSiawpixMKANJmMrAXhiN6M88yACNcBGAsYHQ/s1600/ouen_jersey_man1_r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858" y="4093166"/>
              <a:ext cx="1711414" cy="180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ジャージ姿で応援する人のイラスト（男性・青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166" y="4093166"/>
              <a:ext cx="1772789" cy="1866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ジャージ姿で応援する人のイラスト（男性・緑）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409" y="4129830"/>
              <a:ext cx="1706853" cy="179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1.bp.blogspot.com/-CsehOjszIbs/Xwkf-yUi4gI/AAAAAAABZ84/FzZavcqSiawpixMKANJmMrAXhiN6M88yACNcBGAsYHQ/s1600/ouen_jersey_man1_r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16" y="4142278"/>
              <a:ext cx="1711414" cy="180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拍賣會</a:t>
            </a:r>
          </a:p>
        </p:txBody>
      </p:sp>
      <p:pic>
        <p:nvPicPr>
          <p:cNvPr id="19" name="coolbid_logo-02-01.png" descr="coolbid_logo-02-0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圓角矩形圖說文字 19"/>
          <p:cNvSpPr/>
          <p:nvPr/>
        </p:nvSpPr>
        <p:spPr>
          <a:xfrm>
            <a:off x="3656856" y="3072530"/>
            <a:ext cx="1440160" cy="599976"/>
          </a:xfrm>
          <a:prstGeom prst="wedgeRoundRectCallout">
            <a:avLst>
              <a:gd name="adj1" fmla="val 36136"/>
              <a:gd name="adj2" fmla="val 769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zh-TW" sz="260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260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10000</a:t>
            </a:r>
            <a:endParaRPr lang="en-US" altLang="zh-TW" sz="26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圖說文字 20"/>
          <p:cNvSpPr/>
          <p:nvPr/>
        </p:nvSpPr>
        <p:spPr>
          <a:xfrm>
            <a:off x="5791214" y="3072530"/>
            <a:ext cx="1394034" cy="599976"/>
          </a:xfrm>
          <a:prstGeom prst="wedgeRoundRectCallout">
            <a:avLst>
              <a:gd name="adj1" fmla="val 36136"/>
              <a:gd name="adj2" fmla="val 769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$20000</a:t>
            </a:r>
            <a:endParaRPr lang="en-US" altLang="zh-TW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圓角矩形圖說文字 21"/>
          <p:cNvSpPr/>
          <p:nvPr/>
        </p:nvSpPr>
        <p:spPr>
          <a:xfrm>
            <a:off x="7829454" y="3069647"/>
            <a:ext cx="1394034" cy="599976"/>
          </a:xfrm>
          <a:prstGeom prst="wedgeRoundRectCallout">
            <a:avLst>
              <a:gd name="adj1" fmla="val 36136"/>
              <a:gd name="adj2" fmla="val 769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$30000</a:t>
            </a:r>
            <a:endParaRPr lang="en-US" altLang="zh-TW" sz="2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7036" y="5862314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</a:rPr>
              <a:t>價格遞增，由最後出價</a:t>
            </a:r>
            <a:r>
              <a:rPr lang="zh-TW" altLang="en-US" sz="2800" b="1" dirty="0">
                <a:solidFill>
                  <a:schemeClr val="bg1"/>
                </a:solidFill>
              </a:rPr>
              <a:t>者得標</a:t>
            </a:r>
          </a:p>
        </p:txBody>
      </p:sp>
    </p:spTree>
    <p:extLst>
      <p:ext uri="{BB962C8B-B14F-4D97-AF65-F5344CB8AC3E}">
        <p14:creationId xmlns:p14="http://schemas.microsoft.com/office/powerpoint/2010/main" val="5432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 smtClean="0"/>
              <a:t>色彩配置 </a:t>
            </a:r>
            <a:r>
              <a:rPr lang="en-US" altLang="zh-TW" sz="5400" dirty="0" smtClean="0"/>
              <a:t>| Logo</a:t>
            </a:r>
            <a:r>
              <a:rPr lang="zh-TW" altLang="en-US" sz="5400" dirty="0" smtClean="0"/>
              <a:t>設計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204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截圖 2021-05-05 上午9.12.51.png" descr="截圖 2021-05-05 上午9.12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496" y="983095"/>
            <a:ext cx="6795423" cy="2559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截圖 2021-05-05 上午9.12.57.png" descr="截圖 2021-05-05 上午9.1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1764" y="983095"/>
            <a:ext cx="6465169" cy="2551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截圖 2021-05-05 上午9.13.05.png" descr="截圖 2021-05-05 上午9.13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2240" y="3649213"/>
            <a:ext cx="6563072" cy="251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截圖 2021-05-05 上午9.13.14.png" descr="截圖 2021-05-05 上午9.13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6496" y="3640710"/>
            <a:ext cx="6864942" cy="2494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</p:spPr>
        <p:txBody>
          <a:bodyPr/>
          <a:lstStyle/>
          <a:p>
            <a:r>
              <a:rPr lang="zh-TW" altLang="en-US" dirty="0" smtClean="0"/>
              <a:t>潮流品牌</a:t>
            </a:r>
            <a:r>
              <a:rPr lang="en-US" altLang="zh-TW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40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</p:spPr>
        <p:txBody>
          <a:bodyPr/>
          <a:lstStyle/>
          <a:p>
            <a:r>
              <a:rPr lang="zh-TW" altLang="en-US" dirty="0"/>
              <a:t>常見電商配色</a:t>
            </a:r>
            <a:r>
              <a:rPr lang="zh-TW" altLang="en-US" dirty="0" smtClean="0"/>
              <a:t>參考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441959" y="908720"/>
            <a:ext cx="7022083" cy="5637077"/>
            <a:chOff x="1428017" y="942567"/>
            <a:chExt cx="7022083" cy="5637077"/>
          </a:xfrm>
        </p:grpSpPr>
        <p:sp>
          <p:nvSpPr>
            <p:cNvPr id="7" name="矩形 6"/>
            <p:cNvSpPr/>
            <p:nvPr/>
          </p:nvSpPr>
          <p:spPr>
            <a:xfrm>
              <a:off x="1428017" y="942567"/>
              <a:ext cx="6994800" cy="5598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影像"/>
            <p:cNvGrpSpPr/>
            <p:nvPr/>
          </p:nvGrpSpPr>
          <p:grpSpPr>
            <a:xfrm>
              <a:off x="1455901" y="980728"/>
              <a:ext cx="6994199" cy="5598916"/>
              <a:chOff x="0" y="0"/>
              <a:chExt cx="13800393" cy="11047333"/>
            </a:xfrm>
          </p:grpSpPr>
          <p:pic>
            <p:nvPicPr>
              <p:cNvPr id="5" name="影像" descr="影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3546392" cy="1071713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6" name="影像" descr="影像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3800393" cy="11047333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9" name="coolbid_logo-02-01.png" descr="coolbid_logo-02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73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596" y="1988840"/>
            <a:ext cx="7272808" cy="33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00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組員介紹</a:t>
            </a:r>
            <a:endParaRPr lang="zh-TW" altLang="en-US" dirty="0"/>
          </a:p>
        </p:txBody>
      </p:sp>
      <p:pic>
        <p:nvPicPr>
          <p:cNvPr id="35" name="S__4586725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70" y="1412812"/>
            <a:ext cx="1647184" cy="1647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S__12976134.jpg" descr="S__12976134.jpg"/>
          <p:cNvPicPr>
            <a:picLocks noChangeAspect="1"/>
          </p:cNvPicPr>
          <p:nvPr/>
        </p:nvPicPr>
        <p:blipFill>
          <a:blip r:embed="rId3">
            <a:extLst/>
          </a:blip>
          <a:srcRect r="3" b="3"/>
          <a:stretch>
            <a:fillRect/>
          </a:stretch>
        </p:blipFill>
        <p:spPr>
          <a:xfrm>
            <a:off x="4127921" y="1412852"/>
            <a:ext cx="1647104" cy="1647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037" y="0"/>
                  <a:pt x="5273" y="1055"/>
                  <a:pt x="3164" y="3164"/>
                </a:cubicBezTo>
                <a:cubicBezTo>
                  <a:pt x="1055" y="5273"/>
                  <a:pt x="0" y="8037"/>
                  <a:pt x="0" y="10801"/>
                </a:cubicBezTo>
                <a:cubicBezTo>
                  <a:pt x="0" y="13565"/>
                  <a:pt x="1055" y="16329"/>
                  <a:pt x="3164" y="18438"/>
                </a:cubicBezTo>
                <a:cubicBezTo>
                  <a:pt x="5273" y="20547"/>
                  <a:pt x="8037" y="21600"/>
                  <a:pt x="10801" y="21600"/>
                </a:cubicBezTo>
                <a:cubicBezTo>
                  <a:pt x="13565" y="21600"/>
                  <a:pt x="16329" y="20547"/>
                  <a:pt x="18438" y="18438"/>
                </a:cubicBezTo>
                <a:cubicBezTo>
                  <a:pt x="20547" y="16329"/>
                  <a:pt x="21600" y="13565"/>
                  <a:pt x="21600" y="10801"/>
                </a:cubicBezTo>
                <a:cubicBezTo>
                  <a:pt x="21600" y="8037"/>
                  <a:pt x="20547" y="5273"/>
                  <a:pt x="18438" y="3164"/>
                </a:cubicBezTo>
                <a:cubicBezTo>
                  <a:pt x="16329" y="1055"/>
                  <a:pt x="13565" y="0"/>
                  <a:pt x="1080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7" name="71937.jpg" descr="71937.jpg"/>
          <p:cNvPicPr>
            <a:picLocks noChangeAspect="1"/>
          </p:cNvPicPr>
          <p:nvPr/>
        </p:nvPicPr>
        <p:blipFill>
          <a:blip r:embed="rId4">
            <a:extLst/>
          </a:blip>
          <a:srcRect l="1544" t="1057" r="1549" b="26129"/>
          <a:stretch>
            <a:fillRect/>
          </a:stretch>
        </p:blipFill>
        <p:spPr>
          <a:xfrm>
            <a:off x="6088592" y="1412776"/>
            <a:ext cx="1647212" cy="164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8" name="S__3954312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9" y="1412827"/>
            <a:ext cx="1647154" cy="164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9" name="messageImage_1620127594374.jpg" descr="messageImage_1620127594374.jpg"/>
          <p:cNvPicPr>
            <a:picLocks noChangeAspect="1"/>
          </p:cNvPicPr>
          <p:nvPr/>
        </p:nvPicPr>
        <p:blipFill>
          <a:blip r:embed="rId6">
            <a:extLst/>
          </a:blip>
          <a:srcRect l="4919" t="11763" r="4918"/>
          <a:stretch>
            <a:fillRect/>
          </a:stretch>
        </p:blipFill>
        <p:spPr>
          <a:xfrm>
            <a:off x="8049372" y="1430442"/>
            <a:ext cx="1648816" cy="161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79"/>
                  <a:pt x="2882" y="3236"/>
                </a:cubicBezTo>
                <a:cubicBezTo>
                  <a:pt x="-961" y="7550"/>
                  <a:pt x="-961" y="14544"/>
                  <a:pt x="2882" y="18858"/>
                </a:cubicBezTo>
                <a:cubicBezTo>
                  <a:pt x="4056" y="20177"/>
                  <a:pt x="5454" y="21087"/>
                  <a:pt x="6938" y="21600"/>
                </a:cubicBezTo>
                <a:lnTo>
                  <a:pt x="12740" y="21600"/>
                </a:lnTo>
                <a:cubicBezTo>
                  <a:pt x="14224" y="21087"/>
                  <a:pt x="15622" y="20177"/>
                  <a:pt x="16796" y="18858"/>
                </a:cubicBezTo>
                <a:cubicBezTo>
                  <a:pt x="20639" y="14544"/>
                  <a:pt x="20639" y="7550"/>
                  <a:pt x="16796" y="3236"/>
                </a:cubicBezTo>
                <a:cubicBezTo>
                  <a:pt x="14875" y="1079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0" name="組長：陳國銓"/>
          <p:cNvSpPr txBox="1"/>
          <p:nvPr/>
        </p:nvSpPr>
        <p:spPr>
          <a:xfrm>
            <a:off x="221040" y="3260303"/>
            <a:ext cx="1640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陳國銓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組員：陳品瑋"/>
          <p:cNvSpPr txBox="1"/>
          <p:nvPr/>
        </p:nvSpPr>
        <p:spPr>
          <a:xfrm>
            <a:off x="2161792" y="3260303"/>
            <a:ext cx="16673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陳品瑋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組員：陳柔慈"/>
          <p:cNvSpPr txBox="1"/>
          <p:nvPr/>
        </p:nvSpPr>
        <p:spPr>
          <a:xfrm>
            <a:off x="4129567" y="3260303"/>
            <a:ext cx="170424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陳柔慈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組員：夏宜甄"/>
          <p:cNvSpPr txBox="1"/>
          <p:nvPr/>
        </p:nvSpPr>
        <p:spPr>
          <a:xfrm>
            <a:off x="6134209" y="3260303"/>
            <a:ext cx="167473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夏宜甄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組員：陳維婷"/>
          <p:cNvSpPr txBox="1"/>
          <p:nvPr/>
        </p:nvSpPr>
        <p:spPr>
          <a:xfrm>
            <a:off x="8109344" y="3260303"/>
            <a:ext cx="165762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陳維婷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coolbid_logo-02-01.png" descr="coolbid_logo-02-0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UI…"/>
          <p:cNvSpPr txBox="1"/>
          <p:nvPr/>
        </p:nvSpPr>
        <p:spPr>
          <a:xfrm>
            <a:off x="6105128" y="3995296"/>
            <a:ext cx="1647184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</a:p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賣家</a:t>
            </a: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後台建置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商品上架修刪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後端環境建置…"/>
          <p:cNvSpPr txBox="1"/>
          <p:nvPr/>
        </p:nvSpPr>
        <p:spPr>
          <a:xfrm>
            <a:off x="8049344" y="3995296"/>
            <a:ext cx="1691674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競標整體頁面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與篩選排序功能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購物車、導覽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路由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網站深色</a:t>
            </a: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網站架構與功能規劃…"/>
          <p:cNvSpPr txBox="1"/>
          <p:nvPr/>
        </p:nvSpPr>
        <p:spPr>
          <a:xfrm>
            <a:off x="425525" y="3995296"/>
            <a:ext cx="1647155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與功能規劃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競標商品</a:t>
            </a:r>
            <a:r>
              <a:rPr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RSA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API撰寫…"/>
          <p:cNvSpPr txBox="1"/>
          <p:nvPr/>
        </p:nvSpPr>
        <p:spPr>
          <a:xfrm>
            <a:off x="4312269" y="4000996"/>
            <a:ext cx="1648843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資料庫建置</a:t>
            </a:r>
            <a:r>
              <a:rPr 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與視覺化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註冊登入頁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新增訂單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網站風格與CI規劃…"/>
          <p:cNvSpPr txBox="1"/>
          <p:nvPr/>
        </p:nvSpPr>
        <p:spPr>
          <a:xfrm>
            <a:off x="2297784" y="3995296"/>
            <a:ext cx="1647104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CI</a:t>
            </a: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拍賣會頁面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聊天室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92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 smtClean="0"/>
              <a:t>網站功能介紹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15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截圖 2021-05-04 下午9.35.49.png" descr="截圖 2021-05-04 下午9.35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559" y="1939215"/>
            <a:ext cx="7349300" cy="584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截圖 2021-05-04 下午9.35.55.png" descr="截圖 2021-05-04 下午9.35.55.png"/>
          <p:cNvPicPr>
            <a:picLocks noChangeAspect="1"/>
          </p:cNvPicPr>
          <p:nvPr/>
        </p:nvPicPr>
        <p:blipFill>
          <a:blip r:embed="rId3">
            <a:extLst/>
          </a:blip>
          <a:srcRect l="18585" r="3606" b="32736"/>
          <a:stretch>
            <a:fillRect/>
          </a:stretch>
        </p:blipFill>
        <p:spPr>
          <a:xfrm>
            <a:off x="8204936" y="2027013"/>
            <a:ext cx="1195744" cy="408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截圖 2021-05-04 下午9.36.47.png" descr="截圖 2021-05-04 下午9.36.47.png"/>
          <p:cNvPicPr>
            <a:picLocks noChangeAspect="1"/>
          </p:cNvPicPr>
          <p:nvPr/>
        </p:nvPicPr>
        <p:blipFill>
          <a:blip r:embed="rId4">
            <a:extLst/>
          </a:blip>
          <a:srcRect l="52063"/>
          <a:stretch>
            <a:fillRect/>
          </a:stretch>
        </p:blipFill>
        <p:spPr>
          <a:xfrm>
            <a:off x="664135" y="2652416"/>
            <a:ext cx="1503134" cy="3011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截圖 2021-05-04 下午10.00.50.png" descr="截圖 2021-05-04 下午10.00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40487" y="2569061"/>
            <a:ext cx="1676797" cy="317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截圖 2021-05-04 下午10.02.48.png" descr="截圖 2021-05-04 下午10.02.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17216" y="2638712"/>
            <a:ext cx="5773341" cy="30388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</p:spPr>
        <p:txBody>
          <a:bodyPr/>
          <a:lstStyle/>
          <a:p>
            <a:r>
              <a:rPr lang="zh-TW" altLang="en-US" dirty="0" smtClean="0"/>
              <a:t>競標頁面功能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1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</p:spPr>
        <p:txBody>
          <a:bodyPr/>
          <a:lstStyle/>
          <a:p>
            <a:r>
              <a:rPr lang="zh-TW" altLang="en-US" dirty="0" smtClean="0"/>
              <a:t>拍賣會功能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930006"/>
            <a:ext cx="8640960" cy="55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</p:spPr>
        <p:txBody>
          <a:bodyPr/>
          <a:lstStyle/>
          <a:p>
            <a:r>
              <a:rPr lang="zh-TW" altLang="en-US" dirty="0" smtClean="0"/>
              <a:t>拍賣會功能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633000" y="930618"/>
            <a:ext cx="8640000" cy="5522718"/>
            <a:chOff x="633000" y="858610"/>
            <a:chExt cx="8640000" cy="552271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000" y="858610"/>
              <a:ext cx="8640000" cy="5522718"/>
            </a:xfrm>
            <a:prstGeom prst="rect">
              <a:avLst/>
            </a:prstGeom>
          </p:spPr>
        </p:pic>
        <p:pic>
          <p:nvPicPr>
            <p:cNvPr id="5" name="截圖 2021-05-04 下午9.48.06.png" descr="截圖 2021-05-04 下午9.48.06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3846" b="2128"/>
            <a:stretch/>
          </p:blipFill>
          <p:spPr>
            <a:xfrm>
              <a:off x="6897216" y="2276872"/>
              <a:ext cx="1800200" cy="331236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截圖 2021-05-04 下午11.01.35.png" descr="截圖 2021-05-04 下午11.01.35.png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r="3846" b="3200"/>
            <a:stretch/>
          </p:blipFill>
          <p:spPr>
            <a:xfrm>
              <a:off x="1064568" y="2276872"/>
              <a:ext cx="1872208" cy="338437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874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 t="30664" r="6849" b="17771"/>
          <a:stretch/>
        </p:blipFill>
        <p:spPr bwMode="auto">
          <a:xfrm>
            <a:off x="920552" y="1412776"/>
            <a:ext cx="8387256" cy="510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內容版面配置區 1"/>
          <p:cNvSpPr>
            <a:spLocks noGrp="1"/>
          </p:cNvSpPr>
          <p:nvPr>
            <p:ph idx="1"/>
          </p:nvPr>
        </p:nvSpPr>
        <p:spPr>
          <a:xfrm>
            <a:off x="254285" y="836712"/>
            <a:ext cx="7704000" cy="4680520"/>
          </a:xfrm>
        </p:spPr>
        <p:txBody>
          <a:bodyPr/>
          <a:lstStyle/>
          <a:p>
            <a:pPr lvl="1"/>
            <a:r>
              <a:rPr lang="zh-TW" altLang="en-US" dirty="0" smtClean="0"/>
              <a:t>查看購買清單</a:t>
            </a:r>
            <a:endParaRPr lang="en-US" altLang="zh-TW" dirty="0" smtClean="0"/>
          </a:p>
        </p:txBody>
      </p:sp>
      <p:sp>
        <p:nvSpPr>
          <p:cNvPr id="7" name="圓角矩形 6"/>
          <p:cNvSpPr/>
          <p:nvPr/>
        </p:nvSpPr>
        <p:spPr>
          <a:xfrm>
            <a:off x="992560" y="2771786"/>
            <a:ext cx="1296144" cy="576064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0" t="42440" r="32687" b="32573"/>
          <a:stretch/>
        </p:blipFill>
        <p:spPr bwMode="auto">
          <a:xfrm>
            <a:off x="200472" y="3501008"/>
            <a:ext cx="6306207" cy="2475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413373" y="3660865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狀態</a:t>
            </a:r>
            <a:r>
              <a:rPr lang="en-US" altLang="zh-TW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彈出</a:t>
            </a:r>
            <a:r>
              <a:rPr lang="en-US" altLang="zh-TW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Modal</a:t>
            </a:r>
            <a:endParaRPr lang="zh-TW" altLang="en-US" sz="2400" b="1" dirty="0" smtClean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385048" y="5976194"/>
            <a:ext cx="3744416" cy="544609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632520" y="116632"/>
            <a:ext cx="864096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買家後台</a:t>
            </a:r>
          </a:p>
        </p:txBody>
      </p:sp>
    </p:spTree>
    <p:extLst>
      <p:ext uri="{BB962C8B-B14F-4D97-AF65-F5344CB8AC3E}">
        <p14:creationId xmlns:p14="http://schemas.microsoft.com/office/powerpoint/2010/main" val="4009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5" t="35724" r="6826" b="25125"/>
          <a:stretch/>
        </p:blipFill>
        <p:spPr bwMode="auto">
          <a:xfrm>
            <a:off x="-1" y="1135117"/>
            <a:ext cx="9887805" cy="322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27958" r="22917" b="20637"/>
          <a:stretch/>
        </p:blipFill>
        <p:spPr bwMode="auto">
          <a:xfrm>
            <a:off x="3224808" y="2996952"/>
            <a:ext cx="630348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圓角矩形 9"/>
          <p:cNvSpPr/>
          <p:nvPr/>
        </p:nvSpPr>
        <p:spPr>
          <a:xfrm>
            <a:off x="7833320" y="1161150"/>
            <a:ext cx="1872208" cy="86160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45404" y="5741731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狀態</a:t>
            </a:r>
            <a:r>
              <a:rPr lang="en-US" altLang="zh-TW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彈出</a:t>
            </a:r>
            <a:r>
              <a:rPr lang="en-US" altLang="zh-TW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Modal</a:t>
            </a:r>
            <a:endParaRPr lang="zh-TW" altLang="en-US" sz="2400" b="1" dirty="0" smtClean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內容版面配置區 1"/>
          <p:cNvSpPr>
            <a:spLocks noGrp="1"/>
          </p:cNvSpPr>
          <p:nvPr>
            <p:ph idx="1"/>
          </p:nvPr>
        </p:nvSpPr>
        <p:spPr>
          <a:xfrm>
            <a:off x="127771" y="656692"/>
            <a:ext cx="7704000" cy="4680520"/>
          </a:xfrm>
        </p:spPr>
        <p:txBody>
          <a:bodyPr/>
          <a:lstStyle/>
          <a:p>
            <a:pPr lvl="1"/>
            <a:r>
              <a:rPr lang="zh-TW" altLang="en-US" dirty="0"/>
              <a:t>新增收貨資訊</a:t>
            </a:r>
            <a:endParaRPr lang="en-US" altLang="zh-TW" dirty="0" smtClean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632520" y="116632"/>
            <a:ext cx="864096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買家後台</a:t>
            </a:r>
          </a:p>
        </p:txBody>
      </p:sp>
    </p:spTree>
    <p:extLst>
      <p:ext uri="{BB962C8B-B14F-4D97-AF65-F5344CB8AC3E}">
        <p14:creationId xmlns:p14="http://schemas.microsoft.com/office/powerpoint/2010/main" val="37449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54285" y="836712"/>
            <a:ext cx="7704000" cy="4680520"/>
          </a:xfrm>
        </p:spPr>
        <p:txBody>
          <a:bodyPr/>
          <a:lstStyle/>
          <a:p>
            <a:pPr lvl="1"/>
            <a:r>
              <a:rPr lang="en-US" altLang="zh-TW" dirty="0" smtClean="0"/>
              <a:t>CRUD</a:t>
            </a:r>
            <a:r>
              <a:rPr lang="zh-TW" altLang="en-US" dirty="0" smtClean="0"/>
              <a:t> 商品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2" t="25723" r="7271" b="25704"/>
          <a:stretch/>
        </p:blipFill>
        <p:spPr bwMode="auto">
          <a:xfrm>
            <a:off x="272480" y="1700808"/>
            <a:ext cx="946044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8121352" y="3501008"/>
            <a:ext cx="1296144" cy="576064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32520" y="116632"/>
            <a:ext cx="864096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賣家</a:t>
            </a:r>
            <a:r>
              <a:rPr lang="zh-TW" altLang="en-US" dirty="0"/>
              <a:t>後台</a:t>
            </a:r>
          </a:p>
        </p:txBody>
      </p:sp>
    </p:spTree>
    <p:extLst>
      <p:ext uri="{BB962C8B-B14F-4D97-AF65-F5344CB8AC3E}">
        <p14:creationId xmlns:p14="http://schemas.microsoft.com/office/powerpoint/2010/main" val="8850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t="31540" r="6103" b="7306"/>
          <a:stretch/>
        </p:blipFill>
        <p:spPr bwMode="auto">
          <a:xfrm>
            <a:off x="5062122" y="826022"/>
            <a:ext cx="4843878" cy="523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8265368" y="5271590"/>
            <a:ext cx="1296144" cy="576064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7113240" y="5559622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Or 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編輯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9" t="24783" r="6428" b="10084"/>
          <a:stretch/>
        </p:blipFill>
        <p:spPr bwMode="auto">
          <a:xfrm>
            <a:off x="200471" y="804317"/>
            <a:ext cx="4489821" cy="5216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1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7" t="19682" r="6825" b="26207"/>
          <a:stretch/>
        </p:blipFill>
        <p:spPr bwMode="auto">
          <a:xfrm>
            <a:off x="992560" y="980728"/>
            <a:ext cx="8403021" cy="536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0" t="42440" r="32687" b="32573"/>
          <a:stretch/>
        </p:blipFill>
        <p:spPr bwMode="auto">
          <a:xfrm>
            <a:off x="-2870" y="3284984"/>
            <a:ext cx="6306207" cy="2475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833320" y="3084802"/>
            <a:ext cx="1296144" cy="576064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992560" y="2490983"/>
            <a:ext cx="1296144" cy="576064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4488" y="3430033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狀態</a:t>
            </a:r>
            <a:r>
              <a:rPr lang="en-US" altLang="zh-TW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彈出</a:t>
            </a:r>
            <a:r>
              <a:rPr lang="en-US" altLang="zh-TW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Modal</a:t>
            </a:r>
            <a:endParaRPr lang="zh-TW" altLang="en-US" sz="2400" b="1" dirty="0" smtClean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內容版面配置區 1"/>
          <p:cNvSpPr>
            <a:spLocks noGrp="1"/>
          </p:cNvSpPr>
          <p:nvPr>
            <p:ph idx="1"/>
          </p:nvPr>
        </p:nvSpPr>
        <p:spPr>
          <a:xfrm>
            <a:off x="777392" y="438755"/>
            <a:ext cx="7704000" cy="4680520"/>
          </a:xfrm>
        </p:spPr>
        <p:txBody>
          <a:bodyPr/>
          <a:lstStyle/>
          <a:p>
            <a:pPr lvl="1"/>
            <a:r>
              <a:rPr lang="zh-TW" altLang="en-US" dirty="0" smtClean="0"/>
              <a:t>看目前訂單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1949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0" t="25143" r="6311" b="18433"/>
          <a:stretch/>
        </p:blipFill>
        <p:spPr bwMode="auto">
          <a:xfrm>
            <a:off x="2072680" y="980728"/>
            <a:ext cx="5612524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1"/>
          <p:cNvSpPr>
            <a:spLocks noGrp="1"/>
          </p:cNvSpPr>
          <p:nvPr>
            <p:ph idx="1"/>
          </p:nvPr>
        </p:nvSpPr>
        <p:spPr>
          <a:xfrm>
            <a:off x="416496" y="476672"/>
            <a:ext cx="7704000" cy="4680520"/>
          </a:xfrm>
        </p:spPr>
        <p:txBody>
          <a:bodyPr/>
          <a:lstStyle/>
          <a:p>
            <a:pPr lvl="1"/>
            <a:r>
              <a:rPr lang="zh-TW" altLang="en-US" dirty="0" smtClean="0"/>
              <a:t>修改賣場資訊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839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57" y="4836604"/>
            <a:ext cx="1221137" cy="11846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" y="3442786"/>
            <a:ext cx="2143022" cy="10010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36" y="4227452"/>
            <a:ext cx="2524159" cy="9465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40" y="5174012"/>
            <a:ext cx="2674349" cy="9912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949" y="1529654"/>
            <a:ext cx="1132783" cy="11044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31" y="1529654"/>
            <a:ext cx="1132783" cy="11044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22080"/>
            <a:ext cx="1651855" cy="165185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8" y="4790337"/>
            <a:ext cx="2390196" cy="123095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00" y="3442786"/>
            <a:ext cx="1800370" cy="110122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64" y="1299784"/>
            <a:ext cx="1210131" cy="169644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95" y="1203048"/>
            <a:ext cx="1857063" cy="1857063"/>
          </a:xfrm>
          <a:prstGeom prst="rect">
            <a:avLst/>
          </a:prstGeom>
        </p:spPr>
      </p:pic>
      <p:sp>
        <p:nvSpPr>
          <p:cNvPr id="29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開發技術｜使用工具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96" y="3090225"/>
            <a:ext cx="924997" cy="92499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672" y="3351833"/>
            <a:ext cx="2053840" cy="4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 smtClean="0"/>
              <a:t>網站</a:t>
            </a:r>
            <a:r>
              <a:rPr lang="en-US" altLang="zh-TW" sz="5400" dirty="0" smtClean="0"/>
              <a:t>DEMO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0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註冊登入</a:t>
            </a:r>
            <a:endParaRPr lang="zh-TW" altLang="en-US" dirty="0"/>
          </a:p>
        </p:txBody>
      </p:sp>
      <p:pic>
        <p:nvPicPr>
          <p:cNvPr id="6" name="註冊登入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546" y="980728"/>
            <a:ext cx="9666907" cy="5014601"/>
          </a:xfrm>
        </p:spPr>
      </p:pic>
      <p:pic>
        <p:nvPicPr>
          <p:cNvPr id="7" name="coolbid_logo-02-01.png" descr="coolbid_logo-02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451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收藏</a:t>
            </a:r>
            <a:endParaRPr lang="zh-TW" altLang="en-US" dirty="0"/>
          </a:p>
        </p:txBody>
      </p:sp>
      <p:pic>
        <p:nvPicPr>
          <p:cNvPr id="5" name="coolbid_logo-02-01.png" descr="coolbid_logo-02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收藏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339" y="1052736"/>
            <a:ext cx="9439321" cy="4896543"/>
          </a:xfrm>
        </p:spPr>
      </p:pic>
    </p:spTree>
    <p:extLst>
      <p:ext uri="{BB962C8B-B14F-4D97-AF65-F5344CB8AC3E}">
        <p14:creationId xmlns:p14="http://schemas.microsoft.com/office/powerpoint/2010/main" val="197908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商品頁</a:t>
            </a:r>
            <a:endParaRPr lang="zh-TW" altLang="en-US" dirty="0"/>
          </a:p>
        </p:txBody>
      </p:sp>
      <p:pic>
        <p:nvPicPr>
          <p:cNvPr id="4" name="商品頁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871" y="764704"/>
            <a:ext cx="9454258" cy="5845549"/>
          </a:xfrm>
        </p:spPr>
      </p:pic>
    </p:spTree>
    <p:extLst>
      <p:ext uri="{BB962C8B-B14F-4D97-AF65-F5344CB8AC3E}">
        <p14:creationId xmlns:p14="http://schemas.microsoft.com/office/powerpoint/2010/main" val="215850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拍賣會</a:t>
            </a:r>
            <a:endParaRPr lang="zh-TW" altLang="en-US" dirty="0"/>
          </a:p>
        </p:txBody>
      </p:sp>
      <p:pic>
        <p:nvPicPr>
          <p:cNvPr id="4" name="拍賣會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931" y="1052736"/>
            <a:ext cx="9578137" cy="4968552"/>
          </a:xfrm>
        </p:spPr>
      </p:pic>
      <p:pic>
        <p:nvPicPr>
          <p:cNvPr id="5" name="coolbid_logo-02-01.png" descr="coolbid_logo-02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50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5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5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0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2344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/>
              <a:t>動機</a:t>
            </a:r>
            <a:r>
              <a:rPr lang="zh-TW" altLang="en-US" sz="5400" dirty="0" smtClean="0"/>
              <a:t> </a:t>
            </a:r>
            <a:r>
              <a:rPr lang="en-US" altLang="zh-TW" sz="5400" dirty="0" smtClean="0"/>
              <a:t>| </a:t>
            </a:r>
            <a:r>
              <a:rPr lang="zh-TW" altLang="en-US" sz="5400" dirty="0" smtClean="0"/>
              <a:t>目的 </a:t>
            </a:r>
            <a:r>
              <a:rPr lang="en-US" altLang="zh-TW" sz="5400" dirty="0" smtClean="0"/>
              <a:t>| </a:t>
            </a:r>
            <a:r>
              <a:rPr lang="zh-TW" altLang="en-US" sz="5400" dirty="0" smtClean="0"/>
              <a:t>目標客群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98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  <p:pic>
        <p:nvPicPr>
          <p:cNvPr id="6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1"/>
          <p:cNvSpPr txBox="1">
            <a:spLocks/>
          </p:cNvSpPr>
          <p:nvPr/>
        </p:nvSpPr>
        <p:spPr bwMode="ltGray">
          <a:xfrm>
            <a:off x="632520" y="979200"/>
            <a:ext cx="835308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喜愛酷炫的潮流商品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限量、許多人想要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實際價值可能比原始售價高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競標形式販售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050" name="Picture 2" descr="G-SHOCK x DRAGON BALL Z七龍珠Z聯名錶款| 最新消息| CAS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00" y="3437240"/>
            <a:ext cx="3654406" cy="292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CRAZIEST Shoe of 2020?! Adidas YEEZY FOAM RUNNER Review &amp; On Feet - 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018" y="1124744"/>
            <a:ext cx="35843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V找Supreme聯名一切都是陰謀？專訪多位業內人士揭秘：「其實潮牌最吃虧！」 | BeautiMode 創意生活風格網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98" y="3429000"/>
            <a:ext cx="3872218" cy="292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7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1"/>
          <p:cNvSpPr txBox="1">
            <a:spLocks/>
          </p:cNvSpPr>
          <p:nvPr/>
        </p:nvSpPr>
        <p:spPr bwMode="ltGray">
          <a:xfrm>
            <a:off x="632520" y="980728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更</a:t>
            </a:r>
            <a:r>
              <a:rPr lang="zh-TW" altLang="en-US" dirty="0" smtClean="0">
                <a:solidFill>
                  <a:schemeClr val="bg1"/>
                </a:solidFill>
              </a:rPr>
              <a:t>酷更珍稀的商品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蘇富比拍賣</a:t>
            </a:r>
            <a:r>
              <a:rPr lang="zh-TW" altLang="en-US" dirty="0" smtClean="0">
                <a:solidFill>
                  <a:schemeClr val="bg1"/>
                </a:solidFill>
              </a:rPr>
              <a:t>會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一般拍賣會需要</a:t>
            </a:r>
            <a:r>
              <a:rPr lang="zh-TW" altLang="en-US" dirty="0" smtClean="0">
                <a:solidFill>
                  <a:schemeClr val="bg1"/>
                </a:solidFill>
              </a:rPr>
              <a:t>門路、金額高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線上拍賣</a:t>
            </a:r>
            <a:r>
              <a:rPr lang="zh-TW" altLang="en-US" dirty="0" smtClean="0">
                <a:solidFill>
                  <a:schemeClr val="bg1"/>
                </a:solidFill>
              </a:rPr>
              <a:t>會，讓</a:t>
            </a:r>
            <a:r>
              <a:rPr lang="zh-TW" altLang="en-US" dirty="0">
                <a:solidFill>
                  <a:schemeClr val="bg1"/>
                </a:solidFill>
              </a:rPr>
              <a:t>使用者</a:t>
            </a:r>
            <a:r>
              <a:rPr lang="zh-TW" altLang="en-US" dirty="0" smtClean="0">
                <a:solidFill>
                  <a:schemeClr val="bg1"/>
                </a:solidFill>
              </a:rPr>
              <a:t>體驗即時與人競價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5" name="Picture 2" descr="Michael Jordan's Game-Worn Air Jordans from 1992 Up for Auction | Sole  Coll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39" b="93106" l="1377" r="98116">
                        <a14:foregroundMark x1="7101" y1="57973" x2="7101" y2="57973"/>
                        <a14:foregroundMark x1="1377" y1="53904" x2="1377" y2="53904"/>
                        <a14:foregroundMark x1="8841" y1="72508" x2="8841" y2="72508"/>
                        <a14:foregroundMark x1="17174" y1="79485" x2="17174" y2="79485"/>
                        <a14:foregroundMark x1="43623" y1="79485" x2="43623" y2="79485"/>
                        <a14:foregroundMark x1="26014" y1="82641" x2="26014" y2="82641"/>
                        <a14:foregroundMark x1="78986" y1="46678" x2="78986" y2="46678"/>
                        <a14:foregroundMark x1="52464" y1="7558" x2="52464" y2="7558"/>
                        <a14:foregroundMark x1="49710" y1="3488" x2="49710" y2="3488"/>
                        <a14:foregroundMark x1="93188" y1="27658" x2="93188" y2="27658"/>
                        <a14:foregroundMark x1="98116" y1="33306" x2="98116" y2="33306"/>
                        <a14:foregroundMark x1="94783" y1="50997" x2="94783" y2="50997"/>
                        <a14:foregroundMark x1="84710" y1="48007" x2="84710" y2="48007"/>
                        <a14:foregroundMark x1="78986" y1="45515" x2="78986" y2="45515"/>
                        <a14:foregroundMark x1="66522" y1="47093" x2="66522" y2="47093"/>
                        <a14:foregroundMark x1="69275" y1="51412" x2="69275" y2="51412"/>
                        <a14:foregroundMark x1="66522" y1="48256" x2="66522" y2="48256"/>
                        <a14:foregroundMark x1="67464" y1="50498" x2="67464" y2="50498"/>
                        <a14:foregroundMark x1="68261" y1="53239" x2="68261" y2="53239"/>
                        <a14:foregroundMark x1="79130" y1="53904" x2="79130" y2="53904"/>
                        <a14:foregroundMark x1="76377" y1="53239" x2="76377" y2="53239"/>
                        <a14:foregroundMark x1="72029" y1="53488" x2="72029" y2="53488"/>
                        <a14:foregroundMark x1="72029" y1="56894" x2="72029" y2="56894"/>
                        <a14:foregroundMark x1="90000" y1="48920" x2="90000" y2="48920"/>
                        <a14:foregroundMark x1="94783" y1="82641" x2="94783" y2="82641"/>
                        <a14:foregroundMark x1="94348" y1="86296" x2="94348" y2="86296"/>
                        <a14:foregroundMark x1="85290" y1="87874" x2="85290" y2="87874"/>
                        <a14:foregroundMark x1="74638" y1="85631" x2="74638" y2="85631"/>
                        <a14:foregroundMark x1="72609" y1="81063" x2="72609" y2="81063"/>
                        <a14:foregroundMark x1="72826" y1="79070" x2="72826" y2="79070"/>
                        <a14:foregroundMark x1="77391" y1="78156" x2="77391" y2="78156"/>
                        <a14:foregroundMark x1="78188" y1="82475" x2="78188" y2="82475"/>
                        <a14:foregroundMark x1="90580" y1="83306" x2="90580" y2="83306"/>
                        <a14:foregroundMark x1="79565" y1="50332" x2="79565" y2="50332"/>
                        <a14:foregroundMark x1="81884" y1="93106" x2="81884" y2="93106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465">
            <a:off x="5894179" y="922970"/>
            <a:ext cx="2214850" cy="1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免費公益講座】珠寶鑑賞教學+慈善拍賣會｜Accupass 活動通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575" y="3635310"/>
            <a:ext cx="5400850" cy="27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17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lang="zh-TW" altLang="en-US" sz="3600" dirty="0"/>
              <a:t>目的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1"/>
          <p:cNvSpPr txBox="1">
            <a:spLocks/>
          </p:cNvSpPr>
          <p:nvPr/>
        </p:nvSpPr>
        <p:spPr>
          <a:xfrm>
            <a:off x="1065600" y="979200"/>
            <a:ext cx="7704000" cy="46805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打造販賣酷東西的電商平台</a:t>
            </a:r>
            <a:endParaRPr lang="en-US" altLang="zh-TW" sz="3200" dirty="0" smtClean="0"/>
          </a:p>
          <a:p>
            <a:pPr lvl="1"/>
            <a:r>
              <a:rPr lang="zh-TW" altLang="en-US" sz="2800" dirty="0"/>
              <a:t>競標</a:t>
            </a:r>
            <a:r>
              <a:rPr lang="zh-TW" altLang="en-US" sz="2800" dirty="0" smtClean="0"/>
              <a:t>商品</a:t>
            </a:r>
            <a:endParaRPr lang="en-US" altLang="zh-TW" sz="2400" dirty="0"/>
          </a:p>
          <a:p>
            <a:pPr lvl="1"/>
            <a:r>
              <a:rPr lang="zh-TW" altLang="en-US" sz="2800" dirty="0" smtClean="0"/>
              <a:t>即時線上拍賣會</a:t>
            </a:r>
            <a:endParaRPr lang="en-US" altLang="zh-TW" sz="2800" dirty="0" smtClean="0"/>
          </a:p>
        </p:txBody>
      </p:sp>
      <p:pic>
        <p:nvPicPr>
          <p:cNvPr id="6" name="202101_DowJones_Fashion.jpeg" descr="202101_DowJones_Fashion.jpe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9" b="90456" l="800" r="99100">
                        <a14:foregroundMark x1="20000" y1="16321" x2="21900" y2="17012"/>
                        <a14:foregroundMark x1="20700" y1="24481" x2="22500" y2="24481"/>
                        <a14:foregroundMark x1="20400" y1="18119" x2="23300" y2="17842"/>
                        <a14:foregroundMark x1="19600" y1="23651" x2="19600" y2="23651"/>
                        <a14:foregroundMark x1="17400" y1="39281" x2="17400" y2="39281"/>
                        <a14:foregroundMark x1="14000" y1="39281" x2="14000" y2="39281"/>
                        <a14:foregroundMark x1="19100" y1="32089" x2="19100" y2="32089"/>
                        <a14:foregroundMark x1="81700" y1="22268" x2="81700" y2="22268"/>
                        <a14:foregroundMark x1="75600" y1="17704" x2="75600" y2="17704"/>
                        <a14:foregroundMark x1="84000" y1="27386" x2="84000" y2="27386"/>
                        <a14:foregroundMark x1="83600" y1="30982" x2="83600" y2="30982"/>
                        <a14:foregroundMark x1="81500" y1="30982" x2="81500" y2="30982"/>
                        <a14:foregroundMark x1="84200" y1="35546" x2="84200" y2="35546"/>
                        <a14:foregroundMark x1="89300" y1="34163" x2="89300" y2="34163"/>
                        <a14:foregroundMark x1="85900" y1="39142" x2="90600" y2="38866"/>
                        <a14:foregroundMark x1="92200" y1="64315" x2="92600" y2="64315"/>
                        <a14:foregroundMark x1="95700" y1="63485" x2="95700" y2="63485"/>
                        <a14:foregroundMark x1="80500" y1="77040" x2="80500" y2="77040"/>
                        <a14:foregroundMark x1="46700" y1="74550" x2="46700" y2="74550"/>
                        <a14:foregroundMark x1="35100" y1="74827" x2="35100" y2="74827"/>
                        <a14:foregroundMark x1="43100" y1="73997" x2="43100" y2="73997"/>
                        <a14:foregroundMark x1="44400" y1="73721" x2="44400" y2="73721"/>
                        <a14:foregroundMark x1="47200" y1="69710" x2="47200" y2="69710"/>
                        <a14:foregroundMark x1="56000" y1="73997" x2="56000" y2="73997"/>
                        <a14:foregroundMark x1="65500" y1="76487" x2="65500" y2="76487"/>
                        <a14:foregroundMark x1="64900" y1="78147" x2="64900" y2="78147"/>
                        <a14:foregroundMark x1="70700" y1="77870" x2="70700" y2="77870"/>
                        <a14:foregroundMark x1="75200" y1="75934" x2="75200" y2="75934"/>
                        <a14:foregroundMark x1="78300" y1="75242" x2="78300" y2="75242"/>
                        <a14:foregroundMark x1="81500" y1="73997" x2="81500" y2="73997"/>
                        <a14:foregroundMark x1="86700" y1="78976" x2="86700" y2="78976"/>
                        <a14:foregroundMark x1="86900" y1="83541" x2="86900" y2="83541"/>
                        <a14:foregroundMark x1="81700" y1="83402" x2="81700" y2="83402"/>
                        <a14:foregroundMark x1="88900" y1="84232" x2="88900" y2="84232"/>
                        <a14:foregroundMark x1="91200" y1="84509" x2="91200" y2="84509"/>
                        <a14:foregroundMark x1="96900" y1="79391" x2="96900" y2="79391"/>
                        <a14:foregroundMark x1="99100" y1="77593" x2="99100" y2="77593"/>
                        <a14:foregroundMark x1="94900" y1="78838" x2="94900" y2="78838"/>
                        <a14:foregroundMark x1="96400" y1="77870" x2="96400" y2="77870"/>
                        <a14:foregroundMark x1="94700" y1="81189" x2="94700" y2="81189"/>
                        <a14:foregroundMark x1="86700" y1="87690" x2="86700" y2="87690"/>
                        <a14:foregroundMark x1="82100" y1="87137" x2="82100" y2="87137"/>
                        <a14:foregroundMark x1="84400" y1="88658" x2="84400" y2="88658"/>
                        <a14:foregroundMark x1="96600" y1="80498" x2="96600" y2="80498"/>
                        <a14:foregroundMark x1="98300" y1="78423" x2="98300" y2="78423"/>
                        <a14:foregroundMark x1="97800" y1="86445" x2="97800" y2="86445"/>
                        <a14:foregroundMark x1="98500" y1="88105" x2="98500" y2="88105"/>
                        <a14:foregroundMark x1="33800" y1="78976" x2="33800" y2="78976"/>
                        <a14:foregroundMark x1="28800" y1="76487" x2="28800" y2="76487"/>
                        <a14:foregroundMark x1="34100" y1="73721" x2="34100" y2="73721"/>
                        <a14:foregroundMark x1="41000" y1="69156" x2="41000" y2="69156"/>
                        <a14:foregroundMark x1="29300" y1="69018" x2="29300" y2="69018"/>
                        <a14:foregroundMark x1="18100" y1="66667" x2="18100" y2="66667"/>
                        <a14:foregroundMark x1="16600" y1="65284" x2="16600" y2="65284"/>
                        <a14:foregroundMark x1="10900" y1="63624" x2="10900" y2="63624"/>
                        <a14:foregroundMark x1="9300" y1="64730" x2="9300" y2="64730"/>
                        <a14:foregroundMark x1="7600" y1="52697" x2="7600" y2="52697"/>
                        <a14:foregroundMark x1="9700" y1="50761" x2="9700" y2="50761"/>
                        <a14:foregroundMark x1="23100" y1="87690" x2="23100" y2="87690"/>
                        <a14:foregroundMark x1="21600" y1="86999" x2="21600" y2="86999"/>
                        <a14:foregroundMark x1="26200" y1="87967" x2="26200" y2="87967"/>
                        <a14:foregroundMark x1="24800" y1="87967" x2="24800" y2="87967"/>
                        <a14:foregroundMark x1="35900" y1="87690" x2="35900" y2="87690"/>
                        <a14:foregroundMark x1="40600" y1="87552" x2="40600" y2="87552"/>
                        <a14:foregroundMark x1="49900" y1="88658" x2="49900" y2="88658"/>
                        <a14:foregroundMark x1="45300" y1="86860" x2="45300" y2="86860"/>
                        <a14:foregroundMark x1="27000" y1="82158" x2="27000" y2="82158"/>
                        <a14:foregroundMark x1="10100" y1="80221" x2="10100" y2="80221"/>
                        <a14:foregroundMark x1="11600" y1="77593" x2="11600" y2="77593"/>
                        <a14:foregroundMark x1="10700" y1="75519" x2="10700" y2="75519"/>
                        <a14:foregroundMark x1="9000" y1="75795" x2="9000" y2="75795"/>
                        <a14:foregroundMark x1="6700" y1="75795" x2="6700" y2="75795"/>
                        <a14:foregroundMark x1="8400" y1="74965" x2="8400" y2="74965"/>
                        <a14:foregroundMark x1="15100" y1="74827" x2="15100" y2="74827"/>
                        <a14:foregroundMark x1="27800" y1="68880" x2="27800" y2="68880"/>
                        <a14:foregroundMark x1="5100" y1="75934" x2="5100" y2="75934"/>
                        <a14:foregroundMark x1="3800" y1="72476" x2="3800" y2="72476"/>
                        <a14:foregroundMark x1="800" y1="71369" x2="800" y2="71369"/>
                        <a14:foregroundMark x1="8500" y1="73721" x2="8500" y2="73721"/>
                        <a14:foregroundMark x1="4400" y1="72614" x2="4400" y2="72614"/>
                        <a14:foregroundMark x1="1900" y1="72337" x2="1900" y2="72337"/>
                        <a14:foregroundMark x1="1400" y1="71093" x2="1400" y2="71093"/>
                        <a14:foregroundMark x1="5400" y1="77593" x2="5400" y2="77593"/>
                        <a14:foregroundMark x1="23700" y1="69986" x2="23700" y2="69986"/>
                        <a14:foregroundMark x1="15800" y1="70678" x2="15800" y2="70678"/>
                        <a14:foregroundMark x1="28800" y1="72476" x2="28800" y2="72476"/>
                        <a14:foregroundMark x1="44200" y1="90456" x2="44200" y2="90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3097" y="2708920"/>
            <a:ext cx="4979806" cy="360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coolbid_logo-02-01.png" descr="coolbid_logo-02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93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lang="zh-TW" altLang="en-US" sz="3600" dirty="0" smtClean="0"/>
              <a:t>目標客群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bg1"/>
                </a:solidFill>
              </a:rPr>
              <a:t>喜愛酷炫潮流商品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noProof="0" dirty="0" smtClean="0">
                <a:solidFill>
                  <a:schemeClr val="bg1"/>
                </a:solidFill>
              </a:rPr>
              <a:t>想用心目中合理價格買到想要的珍稀商品</a:t>
            </a:r>
            <a:endParaRPr lang="en-US" altLang="zh-TW" noProof="0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kumimoji="0" lang="en-US" altLang="zh-TW" sz="28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noProof="0" dirty="0" smtClean="0">
                <a:solidFill>
                  <a:schemeClr val="bg1"/>
                </a:solidFill>
              </a:rPr>
              <a:t>想體驗即時與人出價競價感覺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8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38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 smtClean="0"/>
              <a:t>網站架構 </a:t>
            </a:r>
            <a:r>
              <a:rPr lang="en-US" altLang="zh-TW" sz="5400" dirty="0" smtClean="0"/>
              <a:t>| </a:t>
            </a:r>
            <a:r>
              <a:rPr lang="zh-TW" altLang="en-US" sz="5400" dirty="0" smtClean="0"/>
              <a:t>流程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78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407</TotalTime>
  <Words>883</Words>
  <Application>Microsoft Office PowerPoint</Application>
  <PresentationFormat>A4 紙張 (210x297 公釐)</PresentationFormat>
  <Paragraphs>212</Paragraphs>
  <Slides>41</Slides>
  <Notes>10</Notes>
  <HiddenSlides>6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Canela Deck Bold</vt:lpstr>
      <vt:lpstr>Proxima Nova Medium</vt:lpstr>
      <vt:lpstr>微軟正黑體</vt:lpstr>
      <vt:lpstr>新細明體</vt:lpstr>
      <vt:lpstr>Arial</vt:lpstr>
      <vt:lpstr>Calibri</vt:lpstr>
      <vt:lpstr>Wingdings</vt:lpstr>
      <vt:lpstr>2020簡報範本_light</vt:lpstr>
      <vt:lpstr>CoolBid 酷東西競標拍賣網</vt:lpstr>
      <vt:lpstr>PowerPoint 簡報</vt:lpstr>
      <vt:lpstr>開發技術｜使用工具</vt:lpstr>
      <vt:lpstr>動機 | 目的 | 目標客群</vt:lpstr>
      <vt:lpstr>動機</vt:lpstr>
      <vt:lpstr>動機</vt:lpstr>
      <vt:lpstr>目的</vt:lpstr>
      <vt:lpstr>目標客群</vt:lpstr>
      <vt:lpstr>網站架構 | 流程</vt:lpstr>
      <vt:lpstr>網站架構</vt:lpstr>
      <vt:lpstr>PowerPoint 簡報</vt:lpstr>
      <vt:lpstr>PowerPoint 簡報</vt:lpstr>
      <vt:lpstr>PowerPoint 簡報</vt:lpstr>
      <vt:lpstr>PowerPoint 簡報</vt:lpstr>
      <vt:lpstr>PowerPoint 簡報</vt:lpstr>
      <vt:lpstr>色彩配置 | Logo設計</vt:lpstr>
      <vt:lpstr>潮流品牌Logo</vt:lpstr>
      <vt:lpstr>常見電商配色參考</vt:lpstr>
      <vt:lpstr>PowerPoint 簡報</vt:lpstr>
      <vt:lpstr>網站功能介紹</vt:lpstr>
      <vt:lpstr>競標頁面功能</vt:lpstr>
      <vt:lpstr>拍賣會功能</vt:lpstr>
      <vt:lpstr>拍賣會功能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網站DEMO</vt:lpstr>
      <vt:lpstr>註冊登入</vt:lpstr>
      <vt:lpstr>收藏</vt:lpstr>
      <vt:lpstr>商品頁</vt:lpstr>
      <vt:lpstr>拍賣會</vt:lpstr>
      <vt:lpstr>PowerPoint 簡報</vt:lpstr>
      <vt:lpstr>大綱</vt:lpstr>
      <vt:lpstr>大綱</vt:lpstr>
      <vt:lpstr>PowerPoint 簡報</vt:lpstr>
      <vt:lpstr>PowerPoint 簡報</vt:lpstr>
      <vt:lpstr>PowerPoint 簡報</vt:lpstr>
      <vt:lpstr>附件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63</cp:revision>
  <dcterms:created xsi:type="dcterms:W3CDTF">2021-04-12T00:49:08Z</dcterms:created>
  <dcterms:modified xsi:type="dcterms:W3CDTF">2021-05-12T00:39:32Z</dcterms:modified>
  <cp:category/>
</cp:coreProperties>
</file>